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4" r:id="rId3"/>
    <p:sldId id="275" r:id="rId4"/>
    <p:sldId id="263" r:id="rId5"/>
    <p:sldId id="264" r:id="rId6"/>
    <p:sldId id="260" r:id="rId7"/>
    <p:sldId id="262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618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4617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1045D-757F-43AD-97E3-ABF84063DFEB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4618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709" y="6743619"/>
            <a:ext cx="4434617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C328C-5A61-48B9-BB89-FA7CAF1698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1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022" y="1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30329-F86A-461B-9269-9E23F42B9627}" type="datetimeFigureOut">
              <a:rPr kumimoji="1" lang="ja-JP" altLang="en-US" smtClean="0"/>
              <a:t>2017/6/1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006" y="3416960"/>
            <a:ext cx="8188606" cy="27947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362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022" y="674362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73223-FDF3-49C3-8533-1EA787CC1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C003A7-EB75-43AE-A3A9-A6C671A976A3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716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9B40E-E0A0-4F41-A14E-F9FAA2517A05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E96B-2699-4DD2-9F26-A46AB91885B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012B-6EA0-4273-A0EA-E3B58D6F3935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9B40-F5D6-4759-B36F-3F962B20AE3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8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0"/>
            <a:ext cx="2195513" cy="66690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7312" cy="6669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46C24-204E-48F7-A9DB-54E439590D7B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94904-75ED-47B7-A6AF-9F2076B98D7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6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640762" cy="83661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EB25-B542-46E8-BFF7-0C59E485889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6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D707-81E0-45CC-B8CA-F58A864BD40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6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CAC6-E2F4-4233-B9FC-292720A1906E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C1FC-1137-44AC-AEB6-F93454D96DC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8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4316412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16413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3313-1555-4390-8863-9733E11FF01D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D0A0-4244-453B-A123-420001A068C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0804-5EB3-4762-A996-0C15D1AD4DB0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0F3F7-9500-4B67-A854-F9CA4F76854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11B9C-767E-46F6-BB8F-AFF3F4409A88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CBE2-E226-416A-ACEE-B78B8B68357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8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B36C-5200-490C-8E3A-D92A469F1532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2908-0189-45C8-9808-0F09E13669D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9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468D-679C-436B-BF28-7FBC6CB2452F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F461-60D3-4983-84D7-D865FDFE8F7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9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94440-9275-4FB7-99DC-D3D30F677B09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7484-B273-4DFA-A536-7E391B51E79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7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6407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1st</a:t>
            </a:r>
          </a:p>
          <a:p>
            <a:pPr lvl="1"/>
            <a:r>
              <a:rPr lang="en-US" altLang="ja-JP" smtClean="0"/>
              <a:t>2nd</a:t>
            </a:r>
          </a:p>
          <a:p>
            <a:pPr lvl="2"/>
            <a:r>
              <a:rPr lang="en-US" altLang="ja-JP" smtClean="0"/>
              <a:t>3rd</a:t>
            </a:r>
            <a:endParaRPr lang="ja-JP" altLang="ja-JP" smtClean="0"/>
          </a:p>
          <a:p>
            <a:pPr lvl="3"/>
            <a:r>
              <a:rPr lang="en-US" altLang="ja-JP" smtClean="0"/>
              <a:t>4th</a:t>
            </a:r>
            <a:endParaRPr lang="ja-JP" altLang="ja-JP" smtClean="0"/>
          </a:p>
          <a:p>
            <a:pPr lvl="4"/>
            <a:r>
              <a:rPr lang="en-US" altLang="ja-JP" smtClean="0"/>
              <a:t>5th</a:t>
            </a:r>
            <a:endParaRPr lang="ja-JP" altLang="ja-JP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F299D-2DF9-4C5D-9E9E-C632CF0452D1}" type="datetime1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2017/6/1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9613" y="0"/>
            <a:ext cx="81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53A7CB-101D-4335-9EF7-BB51BD037E82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3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5400" b="1">
          <a:solidFill>
            <a:schemeClr val="tx2"/>
          </a:solidFill>
          <a:latin typeface="Arial" charset="0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kumimoji="1"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分散分析・実験計画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1E96B-2699-4DD2-9F26-A46AB91885B7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クロス</a:t>
            </a:r>
            <a:r>
              <a:rPr kumimoji="1" lang="en-US" altLang="ja-JP" dirty="0" smtClean="0"/>
              <a:t>(crossed)</a:t>
            </a:r>
            <a:r>
              <a:rPr kumimoji="1" lang="ja-JP" altLang="en-US" dirty="0" smtClean="0"/>
              <a:t>とネステッド</a:t>
            </a:r>
            <a:r>
              <a:rPr kumimoji="1" lang="en-US" altLang="ja-JP" dirty="0" smtClean="0"/>
              <a:t>(nested)</a:t>
            </a:r>
          </a:p>
          <a:p>
            <a:pPr lvl="1"/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がクロスされている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</a:t>
            </a:r>
            <a:r>
              <a:rPr lang="en-US" altLang="ja-JP" dirty="0">
                <a:sym typeface="Wingdings" panose="05000000000000000000" pitchFamily="2" charset="2"/>
              </a:rPr>
              <a:t/>
            </a:r>
            <a:br>
              <a:rPr lang="en-US" altLang="ja-JP" dirty="0">
                <a:sym typeface="Wingdings" panose="05000000000000000000" pitchFamily="2" charset="2"/>
              </a:rPr>
            </a:br>
            <a:r>
              <a:rPr lang="ja-JP" altLang="en-US" dirty="0" smtClean="0">
                <a:sym typeface="Wingdings" panose="05000000000000000000" pitchFamily="2" charset="2"/>
              </a:rPr>
              <a:t>すべての水準の組み合わせが観測可能。</a:t>
            </a:r>
            <a:endParaRPr lang="en-US" altLang="ja-JP" dirty="0" smtClean="0">
              <a:sym typeface="Wingdings" panose="05000000000000000000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1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被験者の配置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08109"/>
              </p:ext>
            </p:extLst>
          </p:nvPr>
        </p:nvGraphicFramePr>
        <p:xfrm>
          <a:off x="899590" y="1268760"/>
          <a:ext cx="5904660" cy="4968551"/>
        </p:xfrm>
        <a:graphic>
          <a:graphicData uri="http://schemas.openxmlformats.org/drawingml/2006/table">
            <a:tbl>
              <a:tblPr/>
              <a:tblGrid>
                <a:gridCol w="1180932">
                  <a:extLst>
                    <a:ext uri="{9D8B030D-6E8A-4147-A177-3AD203B41FA5}">
                      <a16:colId xmlns:a16="http://schemas.microsoft.com/office/drawing/2014/main" val="168266558"/>
                    </a:ext>
                  </a:extLst>
                </a:gridCol>
                <a:gridCol w="1180932">
                  <a:extLst>
                    <a:ext uri="{9D8B030D-6E8A-4147-A177-3AD203B41FA5}">
                      <a16:colId xmlns:a16="http://schemas.microsoft.com/office/drawing/2014/main" val="894536768"/>
                    </a:ext>
                  </a:extLst>
                </a:gridCol>
                <a:gridCol w="1180932">
                  <a:extLst>
                    <a:ext uri="{9D8B030D-6E8A-4147-A177-3AD203B41FA5}">
                      <a16:colId xmlns:a16="http://schemas.microsoft.com/office/drawing/2014/main" val="2214068877"/>
                    </a:ext>
                  </a:extLst>
                </a:gridCol>
                <a:gridCol w="1180932">
                  <a:extLst>
                    <a:ext uri="{9D8B030D-6E8A-4147-A177-3AD203B41FA5}">
                      <a16:colId xmlns:a16="http://schemas.microsoft.com/office/drawing/2014/main" val="1240141647"/>
                    </a:ext>
                  </a:extLst>
                </a:gridCol>
                <a:gridCol w="1180932">
                  <a:extLst>
                    <a:ext uri="{9D8B030D-6E8A-4147-A177-3AD203B41FA5}">
                      <a16:colId xmlns:a16="http://schemas.microsoft.com/office/drawing/2014/main" val="2913883844"/>
                    </a:ext>
                  </a:extLst>
                </a:gridCol>
              </a:tblGrid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119494"/>
                  </a:ext>
                </a:extLst>
              </a:tr>
              <a:tr h="31896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：被験者間（対応無し）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744579"/>
                  </a:ext>
                </a:extLst>
              </a:tr>
              <a:tr h="31896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A(Tea)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820242"/>
                  </a:ext>
                </a:extLst>
              </a:tr>
              <a:tr h="31896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898160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2330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769926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49621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894534"/>
                  </a:ext>
                </a:extLst>
              </a:tr>
              <a:tr h="31896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664857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488011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287607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09717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50932"/>
                  </a:ext>
                </a:extLst>
              </a:tr>
              <a:tr h="31896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31788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006187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48465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88224" y="60212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変量</a:t>
            </a:r>
            <a:r>
              <a:rPr lang="ja-JP" altLang="en-US" dirty="0" smtClean="0"/>
              <a:t>効果要因無し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795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99854"/>
              </p:ext>
            </p:extLst>
          </p:nvPr>
        </p:nvGraphicFramePr>
        <p:xfrm>
          <a:off x="1259631" y="1412775"/>
          <a:ext cx="4341069" cy="3347344"/>
        </p:xfrm>
        <a:graphic>
          <a:graphicData uri="http://schemas.openxmlformats.org/drawingml/2006/table">
            <a:tbl>
              <a:tblPr/>
              <a:tblGrid>
                <a:gridCol w="1447023">
                  <a:extLst>
                    <a:ext uri="{9D8B030D-6E8A-4147-A177-3AD203B41FA5}">
                      <a16:colId xmlns:a16="http://schemas.microsoft.com/office/drawing/2014/main" val="2622478663"/>
                    </a:ext>
                  </a:extLst>
                </a:gridCol>
                <a:gridCol w="1447023">
                  <a:extLst>
                    <a:ext uri="{9D8B030D-6E8A-4147-A177-3AD203B41FA5}">
                      <a16:colId xmlns:a16="http://schemas.microsoft.com/office/drawing/2014/main" val="2529275693"/>
                    </a:ext>
                  </a:extLst>
                </a:gridCol>
                <a:gridCol w="1447023">
                  <a:extLst>
                    <a:ext uri="{9D8B030D-6E8A-4147-A177-3AD203B41FA5}">
                      <a16:colId xmlns:a16="http://schemas.microsoft.com/office/drawing/2014/main" val="1392019927"/>
                    </a:ext>
                  </a:extLst>
                </a:gridCol>
              </a:tblGrid>
              <a:tr h="42662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：被験者内（対応有り）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959995"/>
                  </a:ext>
                </a:extLst>
              </a:tr>
              <a:tr h="42662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A(Tea)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64330"/>
                  </a:ext>
                </a:extLst>
              </a:tr>
              <a:tr h="426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871130"/>
                  </a:ext>
                </a:extLst>
              </a:tr>
              <a:tr h="41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61654"/>
                  </a:ext>
                </a:extLst>
              </a:tr>
              <a:tr h="41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187072"/>
                  </a:ext>
                </a:extLst>
              </a:tr>
              <a:tr h="41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578074"/>
                  </a:ext>
                </a:extLst>
              </a:tr>
              <a:tr h="41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691388"/>
                  </a:ext>
                </a:extLst>
              </a:tr>
              <a:tr h="426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75355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99743" y="5949280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Error(Subject/Tea)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20098" y="520593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被験者は変量効果要因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Tea </a:t>
            </a:r>
            <a:r>
              <a:rPr kumimoji="1" lang="ja-JP" altLang="en-US" dirty="0" smtClean="0"/>
              <a:t>は被験者内要因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79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114605"/>
              </p:ext>
            </p:extLst>
          </p:nvPr>
        </p:nvGraphicFramePr>
        <p:xfrm>
          <a:off x="179388" y="1011865"/>
          <a:ext cx="5904655" cy="4824535"/>
        </p:xfrm>
        <a:graphic>
          <a:graphicData uri="http://schemas.openxmlformats.org/drawingml/2006/table">
            <a:tbl>
              <a:tblPr/>
              <a:tblGrid>
                <a:gridCol w="1180931">
                  <a:extLst>
                    <a:ext uri="{9D8B030D-6E8A-4147-A177-3AD203B41FA5}">
                      <a16:colId xmlns:a16="http://schemas.microsoft.com/office/drawing/2014/main" val="3159185469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3043037162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19486609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1993798232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5036509"/>
                    </a:ext>
                  </a:extLst>
                </a:gridCol>
              </a:tblGrid>
              <a:tr h="3801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：被験者間、要因 </a:t>
                      </a:r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 </a:t>
                      </a: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15756"/>
                  </a:ext>
                </a:extLst>
              </a:tr>
              <a:tr h="3801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A(Tea)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52887"/>
                  </a:ext>
                </a:extLst>
              </a:tr>
              <a:tr h="3801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353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242604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温度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752200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239068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203138"/>
                  </a:ext>
                </a:extLst>
              </a:tr>
              <a:tr h="3801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78814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153684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468304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58124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36046"/>
                  </a:ext>
                </a:extLst>
              </a:tr>
              <a:tr h="3801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4431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196" y="5864168"/>
            <a:ext cx="41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はクロスされている。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20098" y="5205937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変量効果要因無し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すべて被験者間要因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795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80920"/>
              </p:ext>
            </p:extLst>
          </p:nvPr>
        </p:nvGraphicFramePr>
        <p:xfrm>
          <a:off x="179388" y="908720"/>
          <a:ext cx="6120680" cy="4752522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6599657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1447363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6449103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3970136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7794279"/>
                    </a:ext>
                  </a:extLst>
                </a:gridCol>
              </a:tblGrid>
              <a:tr h="37557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A：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被験者内、要因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 ：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被験者間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98201"/>
                  </a:ext>
                </a:extLst>
              </a:tr>
              <a:tr h="3755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A(Tea)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952933"/>
                  </a:ext>
                </a:extLst>
              </a:tr>
              <a:tr h="3755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07065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092534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温度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667734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246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10306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354272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632456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94355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80070"/>
                  </a:ext>
                </a:extLst>
              </a:tr>
              <a:tr h="3611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966280"/>
                  </a:ext>
                </a:extLst>
              </a:tr>
              <a:tr h="3755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40302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388" y="6237312"/>
            <a:ext cx="663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被験者を要因とみると、被験者は要因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にネストされている。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196" y="5864168"/>
            <a:ext cx="41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はクロスされている。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78640" y="5864168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Error(Subject/Tea)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36504" y="5014911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被験者は変量効果要因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Tea </a:t>
            </a:r>
            <a:r>
              <a:rPr kumimoji="1" lang="ja-JP" altLang="en-US" dirty="0" smtClean="0"/>
              <a:t>は被験者内要因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79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504386"/>
              </p:ext>
            </p:extLst>
          </p:nvPr>
        </p:nvGraphicFramePr>
        <p:xfrm>
          <a:off x="205694" y="1052736"/>
          <a:ext cx="6120680" cy="4176467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430439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9197609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415043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747861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90646439"/>
                    </a:ext>
                  </a:extLst>
                </a:gridCol>
              </a:tblGrid>
              <a:tr h="32905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：被験者内、要因 </a:t>
                      </a:r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 </a:t>
                      </a:r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：被験者内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52954"/>
                  </a:ext>
                </a:extLst>
              </a:tr>
              <a:tr h="3290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A(Tea)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307873"/>
                  </a:ext>
                </a:extLst>
              </a:tr>
              <a:tr h="3290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00632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要因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489216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温度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883117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の各水準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549579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922080"/>
                  </a:ext>
                </a:extLst>
              </a:tr>
              <a:tr h="3290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9111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29674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53349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858950"/>
                  </a:ext>
                </a:extLst>
              </a:tr>
              <a:tr h="316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50867"/>
                  </a:ext>
                </a:extLst>
              </a:tr>
              <a:tr h="3290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01276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388" y="5589240"/>
            <a:ext cx="41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はクロスされている。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8184" y="5661248"/>
            <a:ext cx="271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Error(Subject/Tea*Temp)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6321" y="4798894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被験者は変量効果要因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Tea </a:t>
            </a:r>
            <a:r>
              <a:rPr kumimoji="1" lang="ja-JP" altLang="en-US" dirty="0" smtClean="0"/>
              <a:t>は被験者内要因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Temp </a:t>
            </a:r>
            <a:r>
              <a:rPr kumimoji="1" lang="ja-JP" altLang="en-US" dirty="0" smtClean="0"/>
              <a:t>は被験者内要因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91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分散</a:t>
            </a:r>
            <a:r>
              <a:rPr lang="ja-JP" altLang="en-US" dirty="0" smtClean="0">
                <a:cs typeface="+mj-cs"/>
              </a:rPr>
              <a:t>分析　一元配置</a:t>
            </a:r>
            <a:endParaRPr lang="ja-JP" altLang="en-US" dirty="0">
              <a:cs typeface="+mj-cs"/>
            </a:endParaRPr>
          </a:p>
        </p:txBody>
      </p:sp>
      <p:grpSp>
        <p:nvGrpSpPr>
          <p:cNvPr id="4099" name="グループ化 73"/>
          <p:cNvGrpSpPr>
            <a:grpSpLocks/>
          </p:cNvGrpSpPr>
          <p:nvPr/>
        </p:nvGrpSpPr>
        <p:grpSpPr bwMode="auto">
          <a:xfrm>
            <a:off x="1879600" y="1570038"/>
            <a:ext cx="6046788" cy="506412"/>
            <a:chOff x="1797816" y="1691516"/>
            <a:chExt cx="6047219" cy="506961"/>
          </a:xfrm>
        </p:grpSpPr>
        <p:sp>
          <p:nvSpPr>
            <p:cNvPr id="4107" name="テキスト ボックス 59"/>
            <p:cNvSpPr txBox="1">
              <a:spLocks noChangeArrowheads="1"/>
            </p:cNvSpPr>
            <p:nvPr/>
          </p:nvSpPr>
          <p:spPr bwMode="auto">
            <a:xfrm>
              <a:off x="1797816" y="1736812"/>
              <a:ext cx="11079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/>
                <a:t>総変動</a:t>
              </a:r>
            </a:p>
          </p:txBody>
        </p:sp>
        <p:sp>
          <p:nvSpPr>
            <p:cNvPr id="4108" name="テキスト ボックス 60"/>
            <p:cNvSpPr txBox="1">
              <a:spLocks noChangeArrowheads="1"/>
            </p:cNvSpPr>
            <p:nvPr/>
          </p:nvSpPr>
          <p:spPr bwMode="auto">
            <a:xfrm>
              <a:off x="3657670" y="1736812"/>
              <a:ext cx="41873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400"/>
                <a:t>要因による変動　＋　誤差変動</a:t>
              </a:r>
            </a:p>
          </p:txBody>
        </p:sp>
        <p:sp>
          <p:nvSpPr>
            <p:cNvPr id="4109" name="テキスト ボックス 61"/>
            <p:cNvSpPr txBox="1">
              <a:spLocks noChangeArrowheads="1"/>
            </p:cNvSpPr>
            <p:nvPr/>
          </p:nvSpPr>
          <p:spPr bwMode="auto">
            <a:xfrm>
              <a:off x="2917557" y="1691516"/>
              <a:ext cx="5950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/>
                <a:t>分解</a:t>
              </a:r>
            </a:p>
          </p:txBody>
        </p:sp>
        <p:cxnSp>
          <p:nvCxnSpPr>
            <p:cNvPr id="64" name="直線矢印コネクタ 63"/>
            <p:cNvCxnSpPr>
              <a:stCxn id="4107" idx="3"/>
              <a:endCxn id="4108" idx="1"/>
            </p:cNvCxnSpPr>
            <p:nvPr/>
          </p:nvCxnSpPr>
          <p:spPr>
            <a:xfrm>
              <a:off x="2905970" y="1968040"/>
              <a:ext cx="75094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60575"/>
            <a:ext cx="1581150" cy="333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2781300"/>
            <a:ext cx="1482725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9" name="グループ化 78"/>
          <p:cNvGrpSpPr>
            <a:grpSpLocks/>
          </p:cNvGrpSpPr>
          <p:nvPr/>
        </p:nvGrpSpPr>
        <p:grpSpPr bwMode="auto">
          <a:xfrm>
            <a:off x="3419475" y="2781300"/>
            <a:ext cx="4248150" cy="2687638"/>
            <a:chOff x="3419872" y="2780928"/>
            <a:chExt cx="4248472" cy="2688569"/>
          </a:xfrm>
        </p:grpSpPr>
        <p:pic>
          <p:nvPicPr>
            <p:cNvPr id="410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717" y="3255225"/>
              <a:ext cx="1472312" cy="149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5176" y="2780928"/>
              <a:ext cx="1463168" cy="2688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7" name="直線矢印コネクタ 76"/>
            <p:cNvCxnSpPr/>
            <p:nvPr/>
          </p:nvCxnSpPr>
          <p:spPr>
            <a:xfrm>
              <a:off x="3419872" y="3860802"/>
              <a:ext cx="5032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06" name="テキスト ボックス 77"/>
            <p:cNvSpPr txBox="1">
              <a:spLocks noChangeArrowheads="1"/>
            </p:cNvSpPr>
            <p:nvPr/>
          </p:nvSpPr>
          <p:spPr bwMode="auto">
            <a:xfrm>
              <a:off x="5796136" y="371703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＋</a:t>
              </a: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7740352" y="34914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群</a:t>
            </a:r>
            <a:r>
              <a:rPr kumimoji="1" lang="en-US" altLang="ja-JP" dirty="0" smtClean="0"/>
              <a:t>A1 </a:t>
            </a:r>
            <a:r>
              <a:rPr kumimoji="1" lang="ja-JP" altLang="en-US" dirty="0" smtClean="0"/>
              <a:t>の平均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40352" y="438532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群</a:t>
            </a:r>
            <a:r>
              <a:rPr kumimoji="1" lang="en-US" altLang="ja-JP" dirty="0" smtClean="0"/>
              <a:t>A2 </a:t>
            </a:r>
            <a:r>
              <a:rPr kumimoji="1" lang="ja-JP" altLang="en-US" dirty="0" smtClean="0"/>
              <a:t>の平均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25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052513"/>
            <a:ext cx="894715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テキスト ボックス 2"/>
          <p:cNvSpPr txBox="1">
            <a:spLocks noChangeArrowheads="1"/>
          </p:cNvSpPr>
          <p:nvPr/>
        </p:nvSpPr>
        <p:spPr bwMode="auto">
          <a:xfrm>
            <a:off x="323850" y="188913"/>
            <a:ext cx="6840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りょうゴシック PlusN L"/>
                <a:ea typeface="りょうゴシック PlusN L"/>
                <a:cs typeface="りょうゴシック PlusN L"/>
              </a:rPr>
              <a:t>主効果と交互</a:t>
            </a:r>
            <a:r>
              <a:rPr lang="ja-JP" altLang="en-US" sz="2800" dirty="0" smtClean="0">
                <a:latin typeface="りょうゴシック PlusN L"/>
                <a:ea typeface="りょうゴシック PlusN L"/>
                <a:cs typeface="りょうゴシック PlusN L"/>
              </a:rPr>
              <a:t>作用　</a:t>
            </a:r>
            <a:r>
              <a:rPr lang="en-US" altLang="ja-JP" sz="2800" dirty="0" smtClean="0">
                <a:latin typeface="りょうゴシック PlusN L"/>
                <a:ea typeface="りょうゴシック PlusN L"/>
                <a:cs typeface="りょうゴシック PlusN L"/>
              </a:rPr>
              <a:t>(</a:t>
            </a:r>
            <a:r>
              <a:rPr lang="ja-JP" altLang="en-US" sz="2800" dirty="0" smtClean="0">
                <a:latin typeface="りょうゴシック PlusN L"/>
                <a:ea typeface="りょうゴシック PlusN L"/>
                <a:cs typeface="りょうゴシック PlusN L"/>
              </a:rPr>
              <a:t>セル平均のプロット）</a:t>
            </a:r>
            <a:endParaRPr lang="ja-JP" altLang="en-US" sz="2800" dirty="0">
              <a:latin typeface="りょうゴシック PlusN L"/>
              <a:ea typeface="りょうゴシック PlusN L"/>
              <a:cs typeface="りょうゴシック PlusN L"/>
            </a:endParaRPr>
          </a:p>
        </p:txBody>
      </p:sp>
      <p:sp>
        <p:nvSpPr>
          <p:cNvPr id="6148" name="テキスト ボックス 3"/>
          <p:cNvSpPr txBox="1">
            <a:spLocks noChangeArrowheads="1"/>
          </p:cNvSpPr>
          <p:nvPr/>
        </p:nvSpPr>
        <p:spPr bwMode="auto">
          <a:xfrm>
            <a:off x="3708400" y="6381750"/>
            <a:ext cx="5548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りょうゴシック PlusN L"/>
                <a:ea typeface="りょうゴシック PlusN L"/>
                <a:cs typeface="りょうゴシック PlusN L"/>
              </a:rPr>
              <a:t>調査系論文の読み方（浦上・脇田）　</a:t>
            </a:r>
            <a:r>
              <a:rPr lang="en-US" altLang="ja-JP">
                <a:latin typeface="りょうゴシック PlusN L"/>
                <a:ea typeface="りょうゴシック PlusN L"/>
                <a:cs typeface="りょうゴシック PlusN L"/>
              </a:rPr>
              <a:t>p171</a:t>
            </a:r>
            <a:r>
              <a:rPr lang="ja-JP" altLang="en-US">
                <a:latin typeface="りょうゴシック PlusN L"/>
                <a:ea typeface="りょうゴシック PlusN L"/>
                <a:cs typeface="りょうゴシック PlusN L"/>
              </a:rPr>
              <a:t>より引用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7092950" y="404813"/>
            <a:ext cx="1346200" cy="612775"/>
          </a:xfrm>
          <a:prstGeom prst="wedgeRoundRectCallout">
            <a:avLst>
              <a:gd name="adj1" fmla="val -23885"/>
              <a:gd name="adj2" fmla="val 85978"/>
              <a:gd name="adj3" fmla="val 1666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A</a:t>
            </a: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と</a:t>
            </a:r>
            <a:r>
              <a:rPr lang="en-US" altLang="ja-JP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B</a:t>
            </a: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の</a:t>
            </a:r>
            <a:endParaRPr lang="en-US" altLang="ja-JP" dirty="0">
              <a:solidFill>
                <a:schemeClr val="tx1"/>
              </a:solidFill>
              <a:latin typeface="りょうゴシック PlusN L" pitchFamily="34" charset="-128"/>
              <a:ea typeface="りょうゴシック PlusN L" pitchFamily="34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主効果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4724400" y="701675"/>
            <a:ext cx="1346200" cy="612775"/>
          </a:xfrm>
          <a:prstGeom prst="wedgeRoundRectCallout">
            <a:avLst>
              <a:gd name="adj1" fmla="val -23885"/>
              <a:gd name="adj2" fmla="val 85978"/>
              <a:gd name="adj3" fmla="val 1666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B</a:t>
            </a: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の主効果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1331913" y="3429000"/>
            <a:ext cx="1346200" cy="468313"/>
          </a:xfrm>
          <a:prstGeom prst="wedgeRoundRectCallout">
            <a:avLst>
              <a:gd name="adj1" fmla="val -23885"/>
              <a:gd name="adj2" fmla="val 85978"/>
              <a:gd name="adj3" fmla="val 1666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交互作用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7019925" y="3500438"/>
            <a:ext cx="1346200" cy="469900"/>
          </a:xfrm>
          <a:prstGeom prst="wedgeRoundRectCallout">
            <a:avLst>
              <a:gd name="adj1" fmla="val -23885"/>
              <a:gd name="adj2" fmla="val 85978"/>
              <a:gd name="adj3" fmla="val 1666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りょうゴシック PlusN L" pitchFamily="34" charset="-128"/>
                <a:ea typeface="りょうゴシック PlusN L" pitchFamily="34" charset="-128"/>
              </a:rPr>
              <a:t>交互作用</a:t>
            </a:r>
          </a:p>
        </p:txBody>
      </p:sp>
    </p:spTree>
    <p:extLst>
      <p:ext uri="{BB962C8B-B14F-4D97-AF65-F5344CB8AC3E}">
        <p14:creationId xmlns:p14="http://schemas.microsoft.com/office/powerpoint/2010/main" val="338528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分散分析・実験計画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028239"/>
              </p:ext>
            </p:extLst>
          </p:nvPr>
        </p:nvGraphicFramePr>
        <p:xfrm>
          <a:off x="1043608" y="1196752"/>
          <a:ext cx="6912768" cy="4824538"/>
        </p:xfrm>
        <a:graphic>
          <a:graphicData uri="http://schemas.openxmlformats.org/drawingml/2006/table">
            <a:tbl>
              <a:tblPr/>
              <a:tblGrid>
                <a:gridCol w="63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要因数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各処理水準のデータの対応の有無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備　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要因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要因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要因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１要因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２要因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-----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0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３要因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対応なし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被験者間要因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対応あり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×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被験者内要因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4400" dirty="0" smtClean="0"/>
          </a:p>
          <a:p>
            <a:endParaRPr lang="en-US" altLang="ja-JP" sz="4400" dirty="0"/>
          </a:p>
          <a:p>
            <a:r>
              <a:rPr lang="ja-JP" altLang="en-US" sz="4400" dirty="0" smtClean="0"/>
              <a:t>被験者間</a:t>
            </a:r>
            <a:r>
              <a:rPr lang="ja-JP" altLang="en-US" sz="4400" dirty="0"/>
              <a:t>要因と被験者内要因</a:t>
            </a:r>
            <a:endParaRPr kumimoji="1" lang="ja-JP" altLang="en-US" sz="4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9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１要因：１元配置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被験者間要因（対応なし）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の各水準に被験者をランダムに割り当てる。</a:t>
            </a:r>
            <a:endParaRPr kumimoji="1" lang="en-US" altLang="ja-JP" dirty="0" smtClean="0"/>
          </a:p>
          <a:p>
            <a:r>
              <a:rPr lang="ja-JP" altLang="en-US" dirty="0" smtClean="0"/>
              <a:t>被験者内要因（対応有り）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各被験者が、要因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の全ての水準の下でのデータを生成する。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乱塊法 </a:t>
            </a:r>
            <a:r>
              <a:rPr lang="en-US" altLang="ja-JP" dirty="0" smtClean="0"/>
              <a:t>(randomized block)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 x A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要因：２元配置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/>
              <a:t>要因</a:t>
            </a:r>
            <a:r>
              <a:rPr lang="en-US" altLang="ja-JP" sz="3200" dirty="0"/>
              <a:t>A</a:t>
            </a:r>
            <a:r>
              <a:rPr lang="ja-JP" altLang="en-US" sz="3200" dirty="0" smtClean="0"/>
              <a:t>：被験者間，</a:t>
            </a:r>
            <a:r>
              <a:rPr lang="ja-JP" altLang="en-US" sz="3200" dirty="0"/>
              <a:t>要因</a:t>
            </a:r>
            <a:r>
              <a:rPr lang="en-US" altLang="ja-JP" sz="3200" dirty="0"/>
              <a:t>B</a:t>
            </a:r>
            <a:r>
              <a:rPr lang="ja-JP" altLang="en-US" sz="3200" dirty="0" smtClean="0"/>
              <a:t>：被験者間</a:t>
            </a:r>
            <a:endParaRPr lang="en-US" altLang="ja-JP" sz="3200" dirty="0" smtClean="0"/>
          </a:p>
          <a:p>
            <a:pPr lvl="1"/>
            <a:r>
              <a:rPr kumimoji="1" lang="ja-JP" altLang="en-US" dirty="0" smtClean="0"/>
              <a:t>要因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と要因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の各水準</a:t>
            </a:r>
            <a:r>
              <a:rPr lang="ja-JP" altLang="en-US" dirty="0" smtClean="0"/>
              <a:t>の組み合わせ</a:t>
            </a:r>
            <a:r>
              <a:rPr kumimoji="1" lang="ja-JP" altLang="en-US" dirty="0" smtClean="0"/>
              <a:t>に被験者をランダムに割り当てる。</a:t>
            </a:r>
            <a:endParaRPr kumimoji="1" lang="en-US" altLang="ja-JP" dirty="0" smtClean="0"/>
          </a:p>
          <a:p>
            <a:r>
              <a:rPr lang="ja-JP" altLang="en-US" dirty="0"/>
              <a:t>要因</a:t>
            </a:r>
            <a:r>
              <a:rPr lang="en-US" altLang="ja-JP" dirty="0"/>
              <a:t>A</a:t>
            </a:r>
            <a:r>
              <a:rPr lang="ja-JP" altLang="en-US" dirty="0" smtClean="0"/>
              <a:t>：被験者内，</a:t>
            </a:r>
            <a:r>
              <a:rPr lang="ja-JP" altLang="en-US" dirty="0"/>
              <a:t>要因</a:t>
            </a:r>
            <a:r>
              <a:rPr lang="en-US" altLang="ja-JP" dirty="0" smtClean="0"/>
              <a:t>B</a:t>
            </a:r>
            <a:r>
              <a:rPr lang="ja-JP" altLang="en-US" dirty="0" smtClean="0"/>
              <a:t>：被験者内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各被験者が、</a:t>
            </a:r>
            <a:r>
              <a:rPr lang="ja-JP" altLang="en-US" dirty="0"/>
              <a:t>要因 </a:t>
            </a:r>
            <a:r>
              <a:rPr lang="en-US" altLang="ja-JP" dirty="0"/>
              <a:t>A </a:t>
            </a:r>
            <a:r>
              <a:rPr lang="ja-JP" altLang="en-US" dirty="0"/>
              <a:t>と要因 </a:t>
            </a:r>
            <a:r>
              <a:rPr lang="en-US" altLang="ja-JP" dirty="0"/>
              <a:t>B </a:t>
            </a:r>
            <a:r>
              <a:rPr lang="ja-JP" altLang="en-US" dirty="0"/>
              <a:t>の各水準の組み合わせ</a:t>
            </a:r>
            <a:r>
              <a:rPr lang="ja-JP" altLang="en-US" dirty="0" smtClean="0"/>
              <a:t>の下でのデータを生成する。</a:t>
            </a:r>
            <a:endParaRPr lang="en-US" altLang="ja-JP" dirty="0" smtClean="0"/>
          </a:p>
          <a:p>
            <a:r>
              <a:rPr lang="ja-JP" altLang="en-US" dirty="0"/>
              <a:t>要因</a:t>
            </a:r>
            <a:r>
              <a:rPr lang="en-US" altLang="ja-JP" dirty="0"/>
              <a:t>A</a:t>
            </a:r>
            <a:r>
              <a:rPr lang="ja-JP" altLang="en-US" dirty="0"/>
              <a:t>：被験者内，要因</a:t>
            </a:r>
            <a:r>
              <a:rPr lang="en-US" altLang="ja-JP" dirty="0"/>
              <a:t>B</a:t>
            </a:r>
            <a:r>
              <a:rPr lang="ja-JP" altLang="en-US" dirty="0"/>
              <a:t>：</a:t>
            </a:r>
            <a:r>
              <a:rPr lang="ja-JP" altLang="en-US" dirty="0" smtClean="0"/>
              <a:t>被験者間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要因 </a:t>
            </a:r>
            <a:r>
              <a:rPr lang="en-US" altLang="ja-JP" dirty="0" smtClean="0"/>
              <a:t>B </a:t>
            </a:r>
            <a:r>
              <a:rPr lang="ja-JP" altLang="en-US" dirty="0" smtClean="0"/>
              <a:t>の各水準ごとに異なる被験者を割り当てるが、一人が要因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の全ての水準の下でのデータを生成する。</a:t>
            </a:r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0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 smtClean="0"/>
              <a:t>気温の算盤に与える影響</a:t>
            </a:r>
            <a:endParaRPr lang="en-US" altLang="ja-JP" sz="3200" dirty="0" smtClean="0"/>
          </a:p>
          <a:p>
            <a:pPr lvl="1"/>
            <a:r>
              <a:rPr kumimoji="1" lang="ja-JP" altLang="en-US" sz="2800" dirty="0" smtClean="0"/>
              <a:t>同じ生徒で試す。</a:t>
            </a:r>
            <a:endParaRPr kumimoji="1" lang="en-US" altLang="ja-JP" sz="2800" dirty="0" smtClean="0"/>
          </a:p>
          <a:p>
            <a:pPr lvl="1"/>
            <a:r>
              <a:rPr lang="ja-JP" altLang="en-US" sz="2800" dirty="0"/>
              <a:t>異なる生徒で試す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457200" lvl="1" indent="0">
              <a:buNone/>
            </a:pPr>
            <a:endParaRPr lang="en-US" altLang="ja-JP" sz="2800" dirty="0" smtClean="0"/>
          </a:p>
          <a:p>
            <a:r>
              <a:rPr lang="ja-JP" altLang="en-US" sz="3200" dirty="0" smtClean="0"/>
              <a:t>気温と騒音の</a:t>
            </a:r>
            <a:r>
              <a:rPr lang="ja-JP" altLang="en-US" sz="3200" dirty="0"/>
              <a:t>算盤に与える</a:t>
            </a:r>
            <a:r>
              <a:rPr lang="ja-JP" altLang="en-US" sz="3200" dirty="0" smtClean="0"/>
              <a:t>影響を</a:t>
            </a:r>
            <a:r>
              <a:rPr lang="ja-JP" altLang="en-US" sz="3200" dirty="0"/>
              <a:t>知りたい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pPr lvl="1"/>
            <a:r>
              <a:rPr lang="ja-JP" altLang="en-US" sz="2800" dirty="0"/>
              <a:t>同じ生徒</a:t>
            </a:r>
            <a:r>
              <a:rPr lang="ja-JP" altLang="en-US" sz="2800" dirty="0" smtClean="0"/>
              <a:t>で</a:t>
            </a:r>
            <a:r>
              <a:rPr lang="ja-JP" altLang="en-US" sz="2800" dirty="0"/>
              <a:t>試す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lvl="1"/>
            <a:r>
              <a:rPr lang="ja-JP" altLang="en-US" sz="2800" dirty="0"/>
              <a:t>異なる生徒で試す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混合　</a:t>
            </a:r>
            <a:endParaRPr lang="en-US" altLang="ja-JP" sz="2800" dirty="0" smtClean="0"/>
          </a:p>
          <a:p>
            <a:pPr lvl="2"/>
            <a:r>
              <a:rPr lang="ja-JP" altLang="en-US" sz="2400" dirty="0" smtClean="0"/>
              <a:t>同じ生徒が全ての気温の下で、騒音は別の被験者</a:t>
            </a:r>
            <a:endParaRPr lang="en-US" altLang="ja-JP" sz="2400" dirty="0" smtClean="0"/>
          </a:p>
          <a:p>
            <a:pPr lvl="2"/>
            <a:r>
              <a:rPr lang="ja-JP" altLang="en-US" sz="2400" dirty="0"/>
              <a:t>同じ生徒</a:t>
            </a:r>
            <a:r>
              <a:rPr lang="ja-JP" altLang="en-US" sz="2400" dirty="0" smtClean="0"/>
              <a:t>が</a:t>
            </a:r>
            <a:r>
              <a:rPr lang="ja-JP" altLang="en-US" sz="2400" dirty="0"/>
              <a:t>全て</a:t>
            </a:r>
            <a:r>
              <a:rPr lang="ja-JP" altLang="en-US" sz="2400" dirty="0" smtClean="0"/>
              <a:t>の騒音の下で、気温は別の被験者</a:t>
            </a:r>
            <a:endParaRPr lang="en-US" altLang="ja-JP" sz="2400" dirty="0"/>
          </a:p>
          <a:p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3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実は、被験者の効果は変量効果</a:t>
            </a:r>
            <a:r>
              <a:rPr kumimoji="1" lang="en-US" altLang="ja-JP" dirty="0" smtClean="0"/>
              <a:t>(random effect)</a:t>
            </a:r>
            <a:r>
              <a:rPr kumimoji="1" lang="ja-JP" altLang="en-US" dirty="0" smtClean="0"/>
              <a:t>である。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固定効果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ym typeface="Wingdings" panose="05000000000000000000" pitchFamily="2" charset="2"/>
              </a:rPr>
              <a:t>各水準の効果に興味</a:t>
            </a:r>
            <a:endParaRPr kumimoji="1"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kumimoji="1" lang="ja-JP" altLang="en-US" dirty="0" smtClean="0">
                <a:sym typeface="Wingdings" panose="05000000000000000000" pitchFamily="2" charset="2"/>
              </a:rPr>
              <a:t>水準数は有限</a:t>
            </a:r>
            <a:endParaRPr kumimoji="1" lang="en-US" altLang="ja-JP" dirty="0" smtClean="0">
              <a:sym typeface="Wingdings" panose="05000000000000000000" pitchFamily="2" charset="2"/>
            </a:endParaRPr>
          </a:p>
          <a:p>
            <a:r>
              <a:rPr kumimoji="1" lang="ja-JP" altLang="en-US" dirty="0" smtClean="0"/>
              <a:t>変量効果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ja-JP" altLang="en-US" dirty="0" smtClean="0">
                <a:sym typeface="Wingdings" panose="05000000000000000000" pitchFamily="2" charset="2"/>
              </a:rPr>
              <a:t>要因全体の効果に興味</a:t>
            </a:r>
            <a:endParaRPr kumimoji="1"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kumimoji="1" lang="ja-JP" altLang="en-US" dirty="0" smtClean="0"/>
              <a:t>水準数は無限：水準のランダムサンプル</a:t>
            </a:r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66D707-81E0-45CC-B8CA-F58A864BD409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16147"/>
      </p:ext>
    </p:extLst>
  </p:cSld>
  <p:clrMapOvr>
    <a:masterClrMapping/>
  </p:clrMapOvr>
</p:sld>
</file>

<file path=ppt/theme/theme1.xml><?xml version="1.0" encoding="utf-8"?>
<a:theme xmlns:a="http://schemas.openxmlformats.org/drawingml/2006/main" name="2_BandW">
  <a:themeElements>
    <a:clrScheme name="1_BandW 6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CC66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B95C"/>
      </a:accent6>
      <a:hlink>
        <a:srgbClr val="FF9966"/>
      </a:hlink>
      <a:folHlink>
        <a:srgbClr val="FFCC66"/>
      </a:folHlink>
    </a:clrScheme>
    <a:fontScheme name="1_BandW">
      <a:majorFont>
        <a:latin typeface="Arial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0000">
            <a:alpha val="0"/>
          </a:srgbClr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0000">
            <a:alpha val="0"/>
          </a:srgbClr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1_BandW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ndW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ndW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ndW 4">
        <a:dk1>
          <a:srgbClr val="009999"/>
        </a:dk1>
        <a:lt1>
          <a:srgbClr val="B2B2B2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D5D5D5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ndW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ndW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B95C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ndW 7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B98A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744</Words>
  <Application>Microsoft Office PowerPoint</Application>
  <PresentationFormat>画面に合わせる (4:3)</PresentationFormat>
  <Paragraphs>352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HG丸ｺﾞｼｯｸM-PRO</vt:lpstr>
      <vt:lpstr>ＭＳ Ｐゴシック</vt:lpstr>
      <vt:lpstr>ＭＳ ゴシック</vt:lpstr>
      <vt:lpstr>りょうゴシック PlusN L</vt:lpstr>
      <vt:lpstr>游ゴシック</vt:lpstr>
      <vt:lpstr>Arial</vt:lpstr>
      <vt:lpstr>Calibri</vt:lpstr>
      <vt:lpstr>Wingdings</vt:lpstr>
      <vt:lpstr>2_BandW</vt:lpstr>
      <vt:lpstr>分散分析・実験計画</vt:lpstr>
      <vt:lpstr>分散分析　一元配置</vt:lpstr>
      <vt:lpstr>PowerPoint プレゼンテーション</vt:lpstr>
      <vt:lpstr>分散分析・実験計画</vt:lpstr>
      <vt:lpstr>PowerPoint プレゼンテーション</vt:lpstr>
      <vt:lpstr>１要因：１元配置</vt:lpstr>
      <vt:lpstr>２要因：２元配置</vt:lpstr>
      <vt:lpstr>例</vt:lpstr>
      <vt:lpstr>PowerPoint プレゼンテーション</vt:lpstr>
      <vt:lpstr>PowerPoint プレゼンテーション</vt:lpstr>
      <vt:lpstr>被験者の配置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mayekawa</dc:creator>
  <cp:lastModifiedBy>mayekawa@nifty.com</cp:lastModifiedBy>
  <cp:revision>22</cp:revision>
  <cp:lastPrinted>2016-05-26T05:36:35Z</cp:lastPrinted>
  <dcterms:created xsi:type="dcterms:W3CDTF">2016-05-25T13:58:07Z</dcterms:created>
  <dcterms:modified xsi:type="dcterms:W3CDTF">2017-06-01T04:58:18Z</dcterms:modified>
</cp:coreProperties>
</file>